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04" autoAdjust="0"/>
  </p:normalViewPr>
  <p:slideViewPr>
    <p:cSldViewPr>
      <p:cViewPr>
        <p:scale>
          <a:sx n="61" d="100"/>
          <a:sy n="61" d="100"/>
        </p:scale>
        <p:origin x="-132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4" d="100"/>
          <a:sy n="74" d="100"/>
        </p:scale>
        <p:origin x="-2154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7E5C71B-6738-4193-91DE-5EEE801A49AC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6C4F760-E834-4EA7-9152-CB1FDD0D3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6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80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7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92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BUT WE WANT TO KNOW WHAT DO YOU THINK??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6E4B1D-ADB2-4F15-8389-44110F300007}" type="datetimeFigureOut">
              <a:rPr lang="en-GB" smtClean="0"/>
              <a:t>04/04/2012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shu.ac.uk/hwb/ncimpac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1412776"/>
            <a:ext cx="8060432" cy="2190105"/>
          </a:xfrm>
        </p:spPr>
        <p:txBody>
          <a:bodyPr>
            <a:noAutofit/>
          </a:bodyPr>
          <a:lstStyle/>
          <a:p>
            <a:pPr algn="ctr"/>
            <a:r>
              <a:rPr lang="en-GB" sz="5200" dirty="0" smtClean="0">
                <a:effectLst/>
                <a:latin typeface="Cambria" pitchFamily="18" charset="0"/>
                <a:cs typeface="Calibri" pitchFamily="34" charset="0"/>
              </a:rPr>
              <a:t>Capturing impact: </a:t>
            </a:r>
            <a:r>
              <a:rPr lang="en-GB" sz="4400" dirty="0">
                <a:effectLst/>
                <a:latin typeface="Cambria" pitchFamily="18" charset="0"/>
                <a:cs typeface="Calibri" pitchFamily="34" charset="0"/>
              </a:rPr>
              <a:t/>
            </a:r>
            <a:br>
              <a:rPr lang="en-GB" sz="4400" dirty="0">
                <a:effectLst/>
                <a:latin typeface="Cambria" pitchFamily="18" charset="0"/>
                <a:cs typeface="Calibri" pitchFamily="34" charset="0"/>
              </a:rPr>
            </a:br>
            <a:r>
              <a:rPr lang="en-GB" sz="4400" dirty="0" smtClean="0">
                <a:effectLst/>
                <a:latin typeface="Cambria" pitchFamily="18" charset="0"/>
                <a:cs typeface="Calibri" pitchFamily="34" charset="0"/>
              </a:rPr>
              <a:t>A practical toolkit for nurse consultants</a:t>
            </a:r>
            <a:endParaRPr lang="en-GB" sz="4400" dirty="0">
              <a:effectLst/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Cannot capture every impact!</a:t>
            </a:r>
          </a:p>
          <a:p>
            <a:r>
              <a:rPr lang="en-GB" dirty="0" smtClean="0"/>
              <a:t>Need to prioritise</a:t>
            </a:r>
          </a:p>
          <a:p>
            <a:r>
              <a:rPr lang="en-GB" dirty="0" smtClean="0"/>
              <a:t>Worthwhile exploring impact in all 3 domains (including indirect impact through the work of other staff…)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important areas currently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027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Activity 6: Assessing the barriers &amp; facilitators to capturing evidence of impact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Section 3: Guidance on capturing impact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86" y="2708920"/>
            <a:ext cx="86487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93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approaches might be used to capture impact (e.g. existing data, quantitative, qualitative)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Key issues/questions to ask relating to using the different approaches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44" y="2564904"/>
            <a:ext cx="86391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8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r>
              <a:rPr lang="en-GB" sz="2600" dirty="0" smtClean="0"/>
              <a:t>Worked with two health economists who developed a framework for evaluating economic aspects of the role</a:t>
            </a:r>
            <a:endParaRPr lang="en-GB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4: Economic aspects  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" y="2708920"/>
            <a:ext cx="9112741" cy="268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68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Specific examples from the NCs involved in the study or published literature relating to the 3 domains and their specific indicators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Section 5: Examples of capturing impact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3303439"/>
            <a:ext cx="862965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2453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Influenced by initial reasons for capturing impact but may include:</a:t>
            </a:r>
          </a:p>
          <a:p>
            <a:pPr lvl="1"/>
            <a:r>
              <a:rPr lang="en-GB" dirty="0"/>
              <a:t>Managers making decisions about service developments</a:t>
            </a:r>
          </a:p>
          <a:p>
            <a:pPr lvl="1"/>
            <a:r>
              <a:rPr lang="en-GB" dirty="0"/>
              <a:t>Annual appraisal with line manager</a:t>
            </a:r>
          </a:p>
          <a:p>
            <a:pPr lvl="1"/>
            <a:r>
              <a:rPr lang="en-GB" dirty="0"/>
              <a:t>Trust Board</a:t>
            </a:r>
          </a:p>
          <a:p>
            <a:pPr lvl="1"/>
            <a:r>
              <a:rPr lang="en-GB" dirty="0"/>
              <a:t>Senior nurse managers</a:t>
            </a:r>
          </a:p>
          <a:p>
            <a:endParaRPr lang="en-GB" dirty="0" smtClean="0"/>
          </a:p>
          <a:p>
            <a:r>
              <a:rPr lang="en-GB" dirty="0" smtClean="0"/>
              <a:t>Important in raising your profile &amp; visibility in the Trust &amp; externally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Section 6: Who needs to know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281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Copies of the tools referred to in the examples presented in Section 5</a:t>
            </a:r>
          </a:p>
          <a:p>
            <a:r>
              <a:rPr lang="en-GB" dirty="0" smtClean="0"/>
              <a:t>May need to adapt to suit specific needs</a:t>
            </a:r>
          </a:p>
          <a:p>
            <a:r>
              <a:rPr lang="en-GB" dirty="0" smtClean="0"/>
              <a:t>Not presented as the ‘best’ tools available – you may already know of better ones in your speciality</a:t>
            </a:r>
          </a:p>
          <a:p>
            <a:r>
              <a:rPr lang="en-GB" dirty="0" smtClean="0"/>
              <a:t>Individual copies are available on our website: </a:t>
            </a:r>
            <a:r>
              <a:rPr lang="en-GB" dirty="0" smtClean="0">
                <a:hlinkClick r:id="rId2"/>
              </a:rPr>
              <a:t>http://research.shu.ac.uk/hwb/ncimpact</a:t>
            </a:r>
            <a:endParaRPr lang="en-GB" dirty="0" smtClean="0"/>
          </a:p>
          <a:p>
            <a:r>
              <a:rPr lang="en-GB" dirty="0" smtClean="0"/>
              <a:t>Advised to contact the authors for permission to use/adapt their tools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7: Examples of tools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30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mbria" pitchFamily="18" charset="0"/>
              </a:rPr>
              <a:t>Hopefully a practical, pragmatic/realistic guidance</a:t>
            </a:r>
          </a:p>
          <a:p>
            <a:endParaRPr lang="en-GB" dirty="0" smtClean="0">
              <a:latin typeface="Cambria" pitchFamily="18" charset="0"/>
            </a:endParaRPr>
          </a:p>
          <a:p>
            <a:r>
              <a:rPr lang="en-GB" dirty="0" smtClean="0">
                <a:latin typeface="Cambria" pitchFamily="18" charset="0"/>
              </a:rPr>
              <a:t>However</a:t>
            </a:r>
            <a:r>
              <a:rPr lang="en-GB" dirty="0">
                <a:latin typeface="Cambria" pitchFamily="18" charset="0"/>
              </a:rPr>
              <a:t>:</a:t>
            </a:r>
          </a:p>
          <a:p>
            <a:pPr lvl="1"/>
            <a:r>
              <a:rPr lang="en-GB" sz="2500" dirty="0">
                <a:latin typeface="Cambria" pitchFamily="18" charset="0"/>
              </a:rPr>
              <a:t>Limited piloting of tools</a:t>
            </a:r>
          </a:p>
          <a:p>
            <a:pPr lvl="1"/>
            <a:r>
              <a:rPr lang="en-GB" sz="2500" dirty="0">
                <a:latin typeface="Cambria" pitchFamily="18" charset="0"/>
              </a:rPr>
              <a:t>We gave NCs support during piloting </a:t>
            </a:r>
            <a:r>
              <a:rPr lang="en-GB" sz="2500" dirty="0" smtClean="0">
                <a:latin typeface="Cambria" pitchFamily="18" charset="0"/>
              </a:rPr>
              <a:t>phase</a:t>
            </a:r>
          </a:p>
          <a:p>
            <a:pPr lvl="1"/>
            <a:r>
              <a:rPr lang="en-GB" sz="2500" dirty="0" smtClean="0">
                <a:latin typeface="Cambria" pitchFamily="18" charset="0"/>
              </a:rPr>
              <a:t>Needs further validation</a:t>
            </a:r>
            <a:endParaRPr lang="en-GB" sz="2500" dirty="0">
              <a:latin typeface="Cambria" pitchFamily="18" charset="0"/>
            </a:endParaRP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concluding remarks…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78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08512"/>
          </a:xfrm>
        </p:spPr>
        <p:txBody>
          <a:bodyPr>
            <a:normAutofit fontScale="40000" lnSpcReduction="20000"/>
          </a:bodyPr>
          <a:lstStyle/>
          <a:p>
            <a:endParaRPr lang="en-GB" sz="2900" i="1" dirty="0" smtClean="0"/>
          </a:p>
          <a:p>
            <a:r>
              <a:rPr lang="en-GB" sz="6000" i="1" dirty="0" smtClean="0">
                <a:solidFill>
                  <a:schemeClr val="accent1"/>
                </a:solidFill>
              </a:rPr>
              <a:t>‘It should be in the induction pack for new nurse consultants’</a:t>
            </a:r>
          </a:p>
          <a:p>
            <a:endParaRPr lang="en-GB" sz="6000" i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r>
              <a:rPr lang="en-GB" sz="6000" i="1" dirty="0" smtClean="0">
                <a:solidFill>
                  <a:schemeClr val="accent1"/>
                </a:solidFill>
                <a:latin typeface="Cambria" pitchFamily="18" charset="0"/>
              </a:rPr>
              <a:t>'If </a:t>
            </a:r>
            <a:r>
              <a:rPr lang="en-GB" sz="6000" i="1" dirty="0">
                <a:solidFill>
                  <a:schemeClr val="accent1"/>
                </a:solidFill>
                <a:latin typeface="Cambria" pitchFamily="18" charset="0"/>
              </a:rPr>
              <a:t>new to post I’d find the toolkit very useful but also it’s useful for nurse consultants to reflect on their practice and provide evidence to support and improve practice'</a:t>
            </a:r>
          </a:p>
          <a:p>
            <a:endParaRPr lang="en-GB" sz="6000" i="1" dirty="0" smtClean="0">
              <a:solidFill>
                <a:schemeClr val="accent1"/>
              </a:solidFill>
              <a:latin typeface="Cambria" pitchFamily="18" charset="0"/>
            </a:endParaRPr>
          </a:p>
          <a:p>
            <a:r>
              <a:rPr lang="en-GB" sz="6000" i="1" dirty="0" smtClean="0">
                <a:solidFill>
                  <a:schemeClr val="accent1"/>
                </a:solidFill>
                <a:latin typeface="Cambria" pitchFamily="18" charset="0"/>
              </a:rPr>
              <a:t>'I </a:t>
            </a:r>
            <a:r>
              <a:rPr lang="en-GB" sz="6000" i="1" dirty="0">
                <a:solidFill>
                  <a:schemeClr val="accent1"/>
                </a:solidFill>
                <a:latin typeface="Cambria" pitchFamily="18" charset="0"/>
              </a:rPr>
              <a:t>could see it forming part of performance review and my own portfolio/record of progress'</a:t>
            </a:r>
          </a:p>
          <a:p>
            <a:endParaRPr lang="en-GB" sz="6000" i="1" dirty="0" smtClean="0">
              <a:solidFill>
                <a:schemeClr val="accent1"/>
              </a:solidFill>
            </a:endParaRPr>
          </a:p>
          <a:p>
            <a:r>
              <a:rPr lang="en-GB" sz="6000" i="1" dirty="0" smtClean="0">
                <a:solidFill>
                  <a:schemeClr val="accent1"/>
                </a:solidFill>
              </a:rPr>
              <a:t>‘Once you’ve got the </a:t>
            </a:r>
            <a:r>
              <a:rPr lang="en-GB" sz="6000" i="1" dirty="0" err="1" smtClean="0">
                <a:solidFill>
                  <a:schemeClr val="accent1"/>
                </a:solidFill>
              </a:rPr>
              <a:t>mindset</a:t>
            </a:r>
            <a:r>
              <a:rPr lang="en-GB" sz="6000" i="1" dirty="0" smtClean="0">
                <a:solidFill>
                  <a:schemeClr val="accent1"/>
                </a:solidFill>
              </a:rPr>
              <a:t>, you will be able to collect the data to demonstrate impact as part of day-to-day practice’</a:t>
            </a:r>
            <a:endParaRPr lang="en-GB" b="1" i="1" dirty="0">
              <a:solidFill>
                <a:schemeClr val="accent1"/>
              </a:solidFill>
            </a:endParaRPr>
          </a:p>
          <a:p>
            <a:endParaRPr lang="en-GB" sz="3000" b="1" dirty="0" smtClean="0"/>
          </a:p>
          <a:p>
            <a:endParaRPr lang="en-GB" sz="7500" b="1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7111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411" y="332656"/>
            <a:ext cx="4176464" cy="5925489"/>
          </a:xfrm>
          <a:prstGeom prst="rect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66822" y="908720"/>
            <a:ext cx="37444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ambria" pitchFamily="18" charset="0"/>
              </a:rPr>
              <a:t>Practical resource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ambria" pitchFamily="18" charset="0"/>
              </a:rPr>
              <a:t>Evidence based – developed through our research study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ambria" pitchFamily="18" charset="0"/>
              </a:rPr>
              <a:t>Draws on the framework of impact, practicalities of capturing impact &amp; lessons learned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ambria" pitchFamily="18" charset="0"/>
              </a:rPr>
              <a:t>Activities and examples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ambria" pitchFamily="18" charset="0"/>
              </a:rPr>
              <a:t>Positive feedback from nurse consultants and nurse managers</a:t>
            </a:r>
          </a:p>
        </p:txBody>
      </p:sp>
    </p:spTree>
    <p:extLst>
      <p:ext uri="{BB962C8B-B14F-4D97-AF65-F5344CB8AC3E}">
        <p14:creationId xmlns:p14="http://schemas.microsoft.com/office/powerpoint/2010/main" val="31618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mbria" pitchFamily="18" charset="0"/>
              </a:rPr>
              <a:t>Toolkit contents</a:t>
            </a:r>
            <a:endParaRPr lang="en-GB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>
                <a:latin typeface="Cambria" pitchFamily="18" charset="0"/>
              </a:rPr>
              <a:t>Introduction to the toolkit &amp; how to use</a:t>
            </a:r>
          </a:p>
          <a:p>
            <a:r>
              <a:rPr lang="en-GB" sz="2600" dirty="0" smtClean="0">
                <a:latin typeface="Cambria" pitchFamily="18" charset="0"/>
              </a:rPr>
              <a:t>Section 1 – Capturing Impact</a:t>
            </a:r>
          </a:p>
          <a:p>
            <a:r>
              <a:rPr lang="en-GB" sz="2600" dirty="0" smtClean="0">
                <a:latin typeface="Cambria" pitchFamily="18" charset="0"/>
              </a:rPr>
              <a:t>Section 2 – Your impact – identifying areas &amp; priorities</a:t>
            </a:r>
          </a:p>
          <a:p>
            <a:r>
              <a:rPr lang="en-GB" sz="2600" dirty="0" smtClean="0">
                <a:latin typeface="Cambria" pitchFamily="18" charset="0"/>
              </a:rPr>
              <a:t>Section 3 – Guidance on capturing impact</a:t>
            </a:r>
          </a:p>
          <a:p>
            <a:r>
              <a:rPr lang="en-GB" sz="2600" dirty="0" smtClean="0">
                <a:latin typeface="Cambria" pitchFamily="18" charset="0"/>
              </a:rPr>
              <a:t>Section 4 – Evaluating economic aspects</a:t>
            </a:r>
          </a:p>
          <a:p>
            <a:r>
              <a:rPr lang="en-GB" sz="2600" dirty="0" smtClean="0">
                <a:latin typeface="Cambria" pitchFamily="18" charset="0"/>
              </a:rPr>
              <a:t>Section 5 – Examples of capturing impact</a:t>
            </a:r>
          </a:p>
          <a:p>
            <a:r>
              <a:rPr lang="en-GB" sz="2600" dirty="0" smtClean="0">
                <a:latin typeface="Cambria" pitchFamily="18" charset="0"/>
              </a:rPr>
              <a:t>Section 6 – Who needs to know about your impact?</a:t>
            </a:r>
          </a:p>
          <a:p>
            <a:r>
              <a:rPr lang="en-GB" sz="2600" dirty="0" smtClean="0">
                <a:latin typeface="Cambria" pitchFamily="18" charset="0"/>
              </a:rPr>
              <a:t>Section 7 – Examples of tools</a:t>
            </a:r>
          </a:p>
        </p:txBody>
      </p:sp>
    </p:spTree>
    <p:extLst>
      <p:ext uri="{BB962C8B-B14F-4D97-AF65-F5344CB8AC3E}">
        <p14:creationId xmlns:p14="http://schemas.microsoft.com/office/powerpoint/2010/main" val="4674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525963"/>
          </a:xfrm>
        </p:spPr>
        <p:txBody>
          <a:bodyPr/>
          <a:lstStyle/>
          <a:p>
            <a:r>
              <a:rPr lang="en-GB" dirty="0" smtClean="0"/>
              <a:t>Not an exhaustive guide, but practical assistance to: </a:t>
            </a:r>
          </a:p>
          <a:p>
            <a:pPr lvl="1"/>
            <a:r>
              <a:rPr lang="en-GB" dirty="0"/>
              <a:t>Identify key areas of impact relevant to your post</a:t>
            </a:r>
          </a:p>
          <a:p>
            <a:pPr lvl="1"/>
            <a:r>
              <a:rPr lang="en-GB" dirty="0"/>
              <a:t>Assess barriers/facilitators</a:t>
            </a:r>
          </a:p>
          <a:p>
            <a:pPr lvl="1"/>
            <a:r>
              <a:rPr lang="en-GB" dirty="0"/>
              <a:t>Consider different approaches to demonstrate your impact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Who might find it useful?</a:t>
            </a:r>
          </a:p>
          <a:p>
            <a:pPr lvl="1"/>
            <a:r>
              <a:rPr lang="en-GB" dirty="0" smtClean="0"/>
              <a:t>Developed for use by nurse consultants – new &amp; established</a:t>
            </a:r>
          </a:p>
          <a:p>
            <a:pPr lvl="1"/>
            <a:r>
              <a:rPr lang="en-GB" dirty="0" smtClean="0"/>
              <a:t>Line managers</a:t>
            </a:r>
          </a:p>
          <a:p>
            <a:pPr lvl="1"/>
            <a:r>
              <a:rPr lang="en-GB" dirty="0" smtClean="0"/>
              <a:t>Other advanced practice nurses (e.g. CNS, NPs)</a:t>
            </a:r>
          </a:p>
          <a:p>
            <a:pPr lvl="1"/>
            <a:r>
              <a:rPr lang="en-GB" dirty="0" smtClean="0"/>
              <a:t>Allied health professionals in consultant roles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9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we mean by impact?</a:t>
            </a:r>
          </a:p>
          <a:p>
            <a:pPr lvl="1"/>
            <a:r>
              <a:rPr lang="en-GB" dirty="0"/>
              <a:t>‘Influence’ or ‘difference’ brought about by providing a service or having you as a NC in post.  </a:t>
            </a:r>
          </a:p>
          <a:p>
            <a:pPr lvl="1"/>
            <a:r>
              <a:rPr lang="en-GB" dirty="0"/>
              <a:t>‘Added value’ to the organisation / what’s unique</a:t>
            </a:r>
            <a:r>
              <a:rPr lang="en-GB" dirty="0" smtClean="0"/>
              <a:t>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Difference between process and outcome</a:t>
            </a:r>
          </a:p>
          <a:p>
            <a:pPr lvl="1"/>
            <a:r>
              <a:rPr lang="en-GB" dirty="0" smtClean="0"/>
              <a:t>Process – what you do in your role (e.g. 4 core functions)</a:t>
            </a:r>
          </a:p>
          <a:p>
            <a:pPr lvl="1"/>
            <a:r>
              <a:rPr lang="en-GB" dirty="0" smtClean="0"/>
              <a:t>Outcome – end result &amp; impact you have through the activities you engage in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1: Capturing 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7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Variety of reasons you might want to capture your impact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Who are the stakeholders for your post and what impact is important to them?</a:t>
            </a:r>
          </a:p>
          <a:p>
            <a:pPr lvl="1"/>
            <a:r>
              <a:rPr lang="en-GB" dirty="0" smtClean="0"/>
              <a:t>Activity 1 – identifying stakeholders for your post</a:t>
            </a:r>
          </a:p>
          <a:p>
            <a:pPr lvl="1"/>
            <a:r>
              <a:rPr lang="en-GB" dirty="0" smtClean="0"/>
              <a:t>Valuable insights into your impact</a:t>
            </a:r>
          </a:p>
          <a:p>
            <a:pPr lvl="1"/>
            <a:r>
              <a:rPr lang="en-GB" dirty="0" smtClean="0"/>
              <a:t>Tool 1 (page 43) could be used to gather stakeholder views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do on a day-to-day basis?  (Activity 2)</a:t>
            </a:r>
          </a:p>
          <a:p>
            <a:endParaRPr lang="en-GB" dirty="0" smtClean="0"/>
          </a:p>
          <a:p>
            <a:r>
              <a:rPr lang="en-GB" dirty="0" smtClean="0"/>
              <a:t>What impact do these activities have? (Activity 3)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Section 2: Your impact – identifying areas &amp; priorities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05" y="3140968"/>
            <a:ext cx="87630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1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3" y="692696"/>
            <a:ext cx="8964693" cy="510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8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Activity 4 – identify examples of impact from your own work relating to the different areas</a:t>
            </a:r>
          </a:p>
          <a:p>
            <a:pPr lvl="1"/>
            <a:r>
              <a:rPr lang="en-GB" dirty="0"/>
              <a:t>Patients</a:t>
            </a:r>
          </a:p>
          <a:p>
            <a:pPr lvl="1"/>
            <a:r>
              <a:rPr lang="en-GB" dirty="0"/>
              <a:t>Staff</a:t>
            </a:r>
          </a:p>
          <a:p>
            <a:pPr lvl="1"/>
            <a:r>
              <a:rPr lang="en-GB" dirty="0" smtClean="0"/>
              <a:t>Organisation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Not all may apply to all roles</a:t>
            </a:r>
          </a:p>
          <a:p>
            <a:r>
              <a:rPr lang="en-GB" dirty="0"/>
              <a:t>Some outcomes may apply to more than one domain (e.g. smoking cessation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Use flexibly/degree of personal judgement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ramework of 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5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70C0"/>
      </a:hlink>
      <a:folHlink>
        <a:srgbClr val="44B9E8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903</TotalTime>
  <Words>744</Words>
  <Application>Microsoft Office PowerPoint</Application>
  <PresentationFormat>On-screen Show (4:3)</PresentationFormat>
  <Paragraphs>104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Capturing impact:  A practical toolkit for nurse consultants</vt:lpstr>
      <vt:lpstr>PowerPoint Presentation</vt:lpstr>
      <vt:lpstr>Toolkit contents</vt:lpstr>
      <vt:lpstr>Introduction </vt:lpstr>
      <vt:lpstr>Section 1: Capturing impact</vt:lpstr>
      <vt:lpstr>PowerPoint Presentation</vt:lpstr>
      <vt:lpstr>Section 2: Your impact – identifying areas &amp; priorities</vt:lpstr>
      <vt:lpstr>PowerPoint Presentation</vt:lpstr>
      <vt:lpstr>Framework of impact</vt:lpstr>
      <vt:lpstr>Most important areas currently</vt:lpstr>
      <vt:lpstr>Section 3: Guidance on capturing impact</vt:lpstr>
      <vt:lpstr>PowerPoint Presentation</vt:lpstr>
      <vt:lpstr>Section 4: Economic aspects  </vt:lpstr>
      <vt:lpstr>Section 5: Examples of capturing impact</vt:lpstr>
      <vt:lpstr>Section 6: Who needs to know</vt:lpstr>
      <vt:lpstr>Section 7: Examples of tools</vt:lpstr>
      <vt:lpstr>A few concluding remarks…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Capturing the impact of Nurse Consultant Posts - a project to develop practical guidance</dc:title>
  <dc:creator>Fiona Kennedy</dc:creator>
  <cp:lastModifiedBy> Fiona Kennedy</cp:lastModifiedBy>
  <cp:revision>38</cp:revision>
  <cp:lastPrinted>2012-01-25T08:19:19Z</cp:lastPrinted>
  <dcterms:created xsi:type="dcterms:W3CDTF">2011-11-28T15:25:14Z</dcterms:created>
  <dcterms:modified xsi:type="dcterms:W3CDTF">2012-04-04T13:28:15Z</dcterms:modified>
</cp:coreProperties>
</file>